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</p:sldIdLst>
  <p:sldSz cy="5143500" cx="9144000"/>
  <p:notesSz cx="6858000" cy="9144000"/>
  <p:embeddedFontLst>
    <p:embeddedFont>
      <p:font typeface="Montserrat"/>
      <p:regular r:id="rId47"/>
      <p:bold r:id="rId48"/>
      <p:italic r:id="rId49"/>
      <p:boldItalic r:id="rId50"/>
    </p:embeddedFont>
    <p:embeddedFont>
      <p:font typeface="Lato"/>
      <p:regular r:id="rId51"/>
      <p:bold r:id="rId52"/>
      <p:italic r:id="rId53"/>
      <p:boldItalic r:id="rId54"/>
    </p:embeddedFont>
    <p:embeddedFont>
      <p:font typeface="Average"/>
      <p:regular r:id="rId55"/>
    </p:embeddedFont>
    <p:embeddedFont>
      <p:font typeface="Roboto Mono"/>
      <p:regular r:id="rId56"/>
      <p:bold r:id="rId57"/>
      <p:italic r:id="rId58"/>
      <p:boldItalic r:id="rId5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Montserrat-bold.fntdata"/><Relationship Id="rId47" Type="http://schemas.openxmlformats.org/officeDocument/2006/relationships/font" Target="fonts/Montserrat-regular.fntdata"/><Relationship Id="rId49" Type="http://schemas.openxmlformats.org/officeDocument/2006/relationships/font" Target="fonts/Montserrat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Lato-regular.fntdata"/><Relationship Id="rId50" Type="http://schemas.openxmlformats.org/officeDocument/2006/relationships/font" Target="fonts/Montserrat-boldItalic.fntdata"/><Relationship Id="rId53" Type="http://schemas.openxmlformats.org/officeDocument/2006/relationships/font" Target="fonts/Lato-italic.fntdata"/><Relationship Id="rId52" Type="http://schemas.openxmlformats.org/officeDocument/2006/relationships/font" Target="fonts/Lato-bold.fntdata"/><Relationship Id="rId11" Type="http://schemas.openxmlformats.org/officeDocument/2006/relationships/slide" Target="slides/slide6.xml"/><Relationship Id="rId55" Type="http://schemas.openxmlformats.org/officeDocument/2006/relationships/font" Target="fonts/Average-regular.fntdata"/><Relationship Id="rId10" Type="http://schemas.openxmlformats.org/officeDocument/2006/relationships/slide" Target="slides/slide5.xml"/><Relationship Id="rId54" Type="http://schemas.openxmlformats.org/officeDocument/2006/relationships/font" Target="fonts/Lato-boldItalic.fntdata"/><Relationship Id="rId13" Type="http://schemas.openxmlformats.org/officeDocument/2006/relationships/slide" Target="slides/slide8.xml"/><Relationship Id="rId57" Type="http://schemas.openxmlformats.org/officeDocument/2006/relationships/font" Target="fonts/RobotoMono-bold.fntdata"/><Relationship Id="rId12" Type="http://schemas.openxmlformats.org/officeDocument/2006/relationships/slide" Target="slides/slide7.xml"/><Relationship Id="rId56" Type="http://schemas.openxmlformats.org/officeDocument/2006/relationships/font" Target="fonts/RobotoMono-regular.fntdata"/><Relationship Id="rId15" Type="http://schemas.openxmlformats.org/officeDocument/2006/relationships/slide" Target="slides/slide10.xml"/><Relationship Id="rId59" Type="http://schemas.openxmlformats.org/officeDocument/2006/relationships/font" Target="fonts/RobotoMono-boldItalic.fntdata"/><Relationship Id="rId14" Type="http://schemas.openxmlformats.org/officeDocument/2006/relationships/slide" Target="slides/slide9.xml"/><Relationship Id="rId58" Type="http://schemas.openxmlformats.org/officeDocument/2006/relationships/font" Target="fonts/RobotoMono-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bb576f97ef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bb576f97ef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bb576f97ef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bb576f97ef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bb576f97ef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bb576f97ef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bb576f97ef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bb576f97ef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bb576f97ef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bb576f97ef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bb576f97ef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bb576f97ef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bb576f97ef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bb576f97ef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bb576f97ef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bb576f97ef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bb576f97ef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bb576f97ef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bb576f97ef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bb576f97ef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1f87997393_0_7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1f87997393_0_7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bb576f97ef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bb576f97ef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bb576f97ef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bb576f97ef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bb576f97ef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bb576f97ef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bb576f97ef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bb576f97ef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bb576f97ef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bb576f97ef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bb576f97ef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bb576f97ef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bb576f97ef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bb576f97ef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bb576f97ef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bb576f97ef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bb576f97ef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bb576f97ef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bb576f97ef_0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bb576f97ef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bb576f97e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bb576f97e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bb576f97ef_0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bb576f97ef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bb576f97ef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bb576f97ef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bb576f97ef_0_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bb576f97ef_0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bb576f97ef_0_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bb576f97ef_0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bb576f97ef_0_2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bb576f97ef_0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bb576f97ef_0_1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bb576f97ef_0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bb576f97ef_0_2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bb576f97ef_0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bb576f97ef_0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bb576f97ef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bb576f97ef_0_2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bb576f97ef_0_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bb576f97ef_0_2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bb576f97ef_0_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bb576f97ef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bb576f97ef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bb576f97ef_0_2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bb576f97ef_0_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ba0509c806_0_1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ba0509c806_0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Droid Sans Mono"/>
              <a:ea typeface="Droid Sans Mono"/>
              <a:cs typeface="Droid Sans Mono"/>
              <a:sym typeface="Droid Sans Mono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bb576f97ef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bb576f97ef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1f87997393_0_8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1f87997393_0_8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bb576f97ef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bb576f97ef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bb576f97ef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bb576f97ef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bb576f97ef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bb576f97ef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Relationship Id="rId6" Type="http://schemas.openxmlformats.org/officeDocument/2006/relationships/slide" Target="/ppt/slides/slide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Google Shape;10;p2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Google Shape;11;p2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2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1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Google Shape;171;p1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1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Google Shape;17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9" name="Google Shape;179;p1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1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Google Shape;20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6" name="Google Shape;206;p14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4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4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4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Google Shape;213;p16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1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7" name="Google Shape;217;p16">
            <a:hlinkClick action="ppaction://hlinksldjump" r:id="rId3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">
            <a:hlinkClick action="ppaction://hlinksldjump" r:id="rId4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6">
            <a:hlinkClick action="ppaction://hlinksldjump" r:id="rId5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6">
            <a:hlinkClick action="ppaction://hlinksldjump" r:id="rId6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9" name="Google Shape;39;p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4" name="Google Shape;64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6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6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6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6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6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1" name="Google Shape;101;p7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8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0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0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1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.png"/><Relationship Id="rId4" Type="http://schemas.openxmlformats.org/officeDocument/2006/relationships/image" Target="../media/image6.gif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3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3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2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5.gif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6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/>
          <p:nvPr>
            <p:ph type="ctrTitle"/>
          </p:nvPr>
        </p:nvSpPr>
        <p:spPr>
          <a:xfrm>
            <a:off x="3564025" y="17823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Introduction to Tableau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6"/>
          <p:cNvSpPr txBox="1"/>
          <p:nvPr>
            <p:ph type="title"/>
          </p:nvPr>
        </p:nvSpPr>
        <p:spPr>
          <a:xfrm>
            <a:off x="1907100" y="21463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Tableau’s friendly UI</a:t>
            </a:r>
            <a:endParaRPr/>
          </a:p>
        </p:txBody>
      </p:sp>
      <p:pic>
        <p:nvPicPr>
          <p:cNvPr id="289" name="Google Shape;28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60800" y="123000"/>
            <a:ext cx="1994000" cy="484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27"/>
          <p:cNvSpPr txBox="1"/>
          <p:nvPr>
            <p:ph type="title"/>
          </p:nvPr>
        </p:nvSpPr>
        <p:spPr>
          <a:xfrm>
            <a:off x="2578500" y="41131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400"/>
              <a:t>Let’s get started!!!</a:t>
            </a:r>
            <a:endParaRPr sz="3400"/>
          </a:p>
        </p:txBody>
      </p:sp>
      <p:pic>
        <p:nvPicPr>
          <p:cNvPr id="295" name="Google Shape;29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668"/>
            <a:ext cx="9144000" cy="39319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2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To see how many people boarded Titanic with respect to their age</a:t>
            </a:r>
            <a:endParaRPr/>
          </a:p>
        </p:txBody>
      </p:sp>
      <p:sp>
        <p:nvSpPr>
          <p:cNvPr id="301" name="Google Shape;301;p28"/>
          <p:cNvSpPr txBox="1"/>
          <p:nvPr>
            <p:ph idx="1" type="body"/>
          </p:nvPr>
        </p:nvSpPr>
        <p:spPr>
          <a:xfrm>
            <a:off x="1595400" y="1621575"/>
            <a:ext cx="5902800" cy="2911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AutoNum type="arabicParenR"/>
            </a:pPr>
            <a:r>
              <a:rPr lang="en-GB" sz="1700"/>
              <a:t>Duplicate age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AutoNum type="arabicParenR"/>
            </a:pPr>
            <a:r>
              <a:rPr lang="en-GB" sz="1700"/>
              <a:t>Convert age to dimension by clicking the arrow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AutoNum type="arabicParenR"/>
            </a:pPr>
            <a:r>
              <a:rPr lang="en-GB" sz="1700"/>
              <a:t>Drag age to the column section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AutoNum type="arabicParenR"/>
            </a:pPr>
            <a:r>
              <a:rPr lang="en-GB" sz="1700"/>
              <a:t>Drag train.csv(Count) to rows</a:t>
            </a:r>
            <a:endParaRPr sz="17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700">
              <a:highlight>
                <a:srgbClr val="00FF00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7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2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To see how many people boarded Titanic with respect to their age</a:t>
            </a:r>
            <a:endParaRPr/>
          </a:p>
        </p:txBody>
      </p:sp>
      <p:sp>
        <p:nvSpPr>
          <p:cNvPr id="307" name="Google Shape;307;p29"/>
          <p:cNvSpPr txBox="1"/>
          <p:nvPr>
            <p:ph idx="1" type="body"/>
          </p:nvPr>
        </p:nvSpPr>
        <p:spPr>
          <a:xfrm>
            <a:off x="1595400" y="1621575"/>
            <a:ext cx="5902800" cy="2911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AutoNum type="arabicParenR"/>
            </a:pPr>
            <a:r>
              <a:rPr lang="en-GB" sz="1700"/>
              <a:t>Duplicate age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AutoNum type="arabicParenR"/>
            </a:pPr>
            <a:r>
              <a:rPr lang="en-GB" sz="1700"/>
              <a:t>Convert age to dimension by clicking the arrow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AutoNum type="arabicParenR"/>
            </a:pPr>
            <a:r>
              <a:rPr lang="en-GB" sz="1700"/>
              <a:t>Drag age to the column section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AutoNum type="arabicParenR"/>
            </a:pPr>
            <a:r>
              <a:rPr lang="en-GB" sz="1700"/>
              <a:t>Drag train.csv(Count) to rows</a:t>
            </a:r>
            <a:endParaRPr sz="17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700"/>
              <a:t>Observations:  there are a lot of values which are defined as null</a:t>
            </a:r>
            <a:endParaRPr sz="17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700">
              <a:highlight>
                <a:srgbClr val="00FF00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7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How to remove null values from your graph</a:t>
            </a:r>
            <a:endParaRPr/>
          </a:p>
        </p:txBody>
      </p:sp>
      <p:sp>
        <p:nvSpPr>
          <p:cNvPr id="313" name="Google Shape;313;p30"/>
          <p:cNvSpPr txBox="1"/>
          <p:nvPr>
            <p:ph idx="1" type="body"/>
          </p:nvPr>
        </p:nvSpPr>
        <p:spPr>
          <a:xfrm>
            <a:off x="1595400" y="1621575"/>
            <a:ext cx="5902800" cy="2911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AutoNum type="arabicParenR"/>
            </a:pPr>
            <a:r>
              <a:rPr lang="en-GB" sz="1700"/>
              <a:t>Hold CTRL button and drag your age (dimension) to filters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AutoNum type="arabicParenR"/>
            </a:pPr>
            <a:r>
              <a:rPr lang="en-GB" sz="1700"/>
              <a:t>Unselect null values and apply</a:t>
            </a:r>
            <a:endParaRPr sz="17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700">
              <a:highlight>
                <a:srgbClr val="00FF00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7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31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20" name="Google Shape;32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84673"/>
            <a:ext cx="9144002" cy="47741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3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To see how many people boarded Titanic with respect to groups of ages</a:t>
            </a:r>
            <a:r>
              <a:rPr lang="en-GB"/>
              <a:t> </a:t>
            </a:r>
            <a:endParaRPr/>
          </a:p>
        </p:txBody>
      </p:sp>
      <p:sp>
        <p:nvSpPr>
          <p:cNvPr id="326" name="Google Shape;326;p32"/>
          <p:cNvSpPr txBox="1"/>
          <p:nvPr>
            <p:ph idx="1" type="body"/>
          </p:nvPr>
        </p:nvSpPr>
        <p:spPr>
          <a:xfrm>
            <a:off x="1595400" y="1621575"/>
            <a:ext cx="5902800" cy="2911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/>
              <a:t>This is different form the previous task as we will be visualizing the data with groups of ages</a:t>
            </a:r>
            <a:endParaRPr sz="1700"/>
          </a:p>
          <a:p>
            <a:pPr indent="-336550" lvl="0" marL="457200" rtl="0" algn="l">
              <a:spcBef>
                <a:spcPts val="1600"/>
              </a:spcBef>
              <a:spcAft>
                <a:spcPts val="0"/>
              </a:spcAft>
              <a:buSzPts val="1700"/>
              <a:buAutoNum type="arabicParenR"/>
            </a:pPr>
            <a:r>
              <a:rPr lang="en-GB" sz="1700"/>
              <a:t>Click on arrow for age and select create -&gt; bins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AutoNum type="arabicParenR"/>
            </a:pPr>
            <a:r>
              <a:rPr lang="en-GB" sz="1700"/>
              <a:t>Size of bin = 10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AutoNum type="arabicParenR"/>
            </a:pPr>
            <a:r>
              <a:rPr lang="en-GB" sz="1700"/>
              <a:t>Drag age (bin) to columns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AutoNum type="arabicParenR"/>
            </a:pPr>
            <a:r>
              <a:rPr lang="en-GB" sz="1700"/>
              <a:t>Drag train.csv(count)  to rows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AutoNum type="arabicParenR"/>
            </a:pPr>
            <a:r>
              <a:rPr lang="en-GB" sz="1700"/>
              <a:t>Repeat the steps with age(bin) to remove null values</a:t>
            </a:r>
            <a:endParaRPr sz="17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700">
              <a:highlight>
                <a:srgbClr val="00FF00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7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33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33" name="Google Shape;33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75048"/>
            <a:ext cx="9144002" cy="47934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To see how many people boarded Titanic with respect to groups of ages with percentage</a:t>
            </a:r>
            <a:endParaRPr/>
          </a:p>
        </p:txBody>
      </p:sp>
      <p:sp>
        <p:nvSpPr>
          <p:cNvPr id="339" name="Google Shape;339;p34"/>
          <p:cNvSpPr txBox="1"/>
          <p:nvPr>
            <p:ph idx="1" type="body"/>
          </p:nvPr>
        </p:nvSpPr>
        <p:spPr>
          <a:xfrm>
            <a:off x="1595400" y="1621575"/>
            <a:ext cx="5902800" cy="2911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336550" lvl="0" marL="457200" rtl="0" algn="l">
              <a:spcBef>
                <a:spcPts val="1600"/>
              </a:spcBef>
              <a:spcAft>
                <a:spcPts val="0"/>
              </a:spcAft>
              <a:buSzPts val="1700"/>
              <a:buAutoNum type="arabicParenR"/>
            </a:pPr>
            <a:r>
              <a:rPr lang="en-GB" sz="1700"/>
              <a:t>Follow the steps in the previous slide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AutoNum type="arabicParenR"/>
            </a:pPr>
            <a:r>
              <a:rPr lang="en-GB" sz="1700"/>
              <a:t>Drag no.of records to rows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AutoNum type="arabicParenR"/>
            </a:pPr>
            <a:r>
              <a:rPr lang="en-GB" sz="1700"/>
              <a:t>Click on the arrow -&gt; quick table -&gt; percent of total</a:t>
            </a:r>
            <a:endParaRPr sz="17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700">
              <a:highlight>
                <a:srgbClr val="00FF00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7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3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To add labels to the graphs</a:t>
            </a:r>
            <a:endParaRPr/>
          </a:p>
        </p:txBody>
      </p:sp>
      <p:sp>
        <p:nvSpPr>
          <p:cNvPr id="345" name="Google Shape;345;p35"/>
          <p:cNvSpPr txBox="1"/>
          <p:nvPr>
            <p:ph idx="1" type="body"/>
          </p:nvPr>
        </p:nvSpPr>
        <p:spPr>
          <a:xfrm>
            <a:off x="1595400" y="1621575"/>
            <a:ext cx="5902800" cy="2911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AutoNum type="arabicParenR"/>
            </a:pPr>
            <a:r>
              <a:rPr lang="en-GB" sz="1700"/>
              <a:t>Hold CTRL and drag CNT(train.csv) (without % in total) present in the rows to the labels section below Marks under the column below All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AutoNum type="arabicParenR"/>
            </a:pPr>
            <a:r>
              <a:rPr lang="en-GB" sz="1700"/>
              <a:t>Hold CTRL and drag CNT(train.csv) (with % in total) present in the rows to the labels section below Marks under the last column</a:t>
            </a:r>
            <a:endParaRPr sz="17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700">
              <a:highlight>
                <a:srgbClr val="00FF00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7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8"/>
          <p:cNvSpPr txBox="1"/>
          <p:nvPr>
            <p:ph type="title"/>
          </p:nvPr>
        </p:nvSpPr>
        <p:spPr>
          <a:xfrm>
            <a:off x="1297500" y="1132625"/>
            <a:ext cx="7038900" cy="4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Objectives</a:t>
            </a:r>
            <a:endParaRPr/>
          </a:p>
        </p:txBody>
      </p:sp>
      <p:sp>
        <p:nvSpPr>
          <p:cNvPr id="234" name="Google Shape;234;p18"/>
          <p:cNvSpPr txBox="1"/>
          <p:nvPr/>
        </p:nvSpPr>
        <p:spPr>
          <a:xfrm>
            <a:off x="1294301" y="2097575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Introduction</a:t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35" name="Google Shape;235;p18"/>
          <p:cNvSpPr txBox="1"/>
          <p:nvPr/>
        </p:nvSpPr>
        <p:spPr>
          <a:xfrm>
            <a:off x="1294300" y="2423075"/>
            <a:ext cx="34134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Creating different types of graphs</a:t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6" name="Google Shape;236;p18"/>
          <p:cNvSpPr txBox="1"/>
          <p:nvPr/>
        </p:nvSpPr>
        <p:spPr>
          <a:xfrm>
            <a:off x="1294301" y="2748576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Creating a dashboard</a:t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7" name="Google Shape;237;p18"/>
          <p:cNvSpPr txBox="1"/>
          <p:nvPr/>
        </p:nvSpPr>
        <p:spPr>
          <a:xfrm>
            <a:off x="1294301" y="3074077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Practice Question</a:t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3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36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52" name="Google Shape;35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93428"/>
            <a:ext cx="9144002" cy="47566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3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37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59" name="Google Shape;35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0750" y="1528763"/>
            <a:ext cx="4762500" cy="208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57198"/>
            <a:ext cx="9144000" cy="40050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3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You may be having doubts about this workshop</a:t>
            </a:r>
            <a:endParaRPr/>
          </a:p>
        </p:txBody>
      </p:sp>
      <p:sp>
        <p:nvSpPr>
          <p:cNvPr id="366" name="Google Shape;366;p38"/>
          <p:cNvSpPr txBox="1"/>
          <p:nvPr>
            <p:ph idx="1" type="body"/>
          </p:nvPr>
        </p:nvSpPr>
        <p:spPr>
          <a:xfrm>
            <a:off x="1595400" y="1621575"/>
            <a:ext cx="5902800" cy="2911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/>
              <a:t>Why am I learning about creating such simple graphs and adding labels when I can do this on excel</a:t>
            </a:r>
            <a:endParaRPr sz="17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700"/>
              <a:t>The answer to this question is , tableau is very powerful (we have not seen its true potential yet)</a:t>
            </a:r>
            <a:endParaRPr sz="1700"/>
          </a:p>
          <a:p>
            <a:pPr indent="-336550" lvl="0" marL="457200" rtl="0" algn="l">
              <a:spcBef>
                <a:spcPts val="1600"/>
              </a:spcBef>
              <a:spcAft>
                <a:spcPts val="0"/>
              </a:spcAft>
              <a:buSzPts val="1700"/>
              <a:buChar char="●"/>
            </a:pPr>
            <a:r>
              <a:rPr lang="en-GB" sz="1700"/>
              <a:t>Able to compute graphs and difficult calculations within seconds 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GB" sz="1700"/>
              <a:t>Easy to create interactive dashboards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GB" sz="1700"/>
              <a:t>Pretty 💁‍♂️💁‍♀️</a:t>
            </a:r>
            <a:endParaRPr sz="17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700">
              <a:highlight>
                <a:srgbClr val="00FF00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7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3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To see how many people survived the Titanic</a:t>
            </a:r>
            <a:endParaRPr/>
          </a:p>
        </p:txBody>
      </p:sp>
      <p:sp>
        <p:nvSpPr>
          <p:cNvPr id="372" name="Google Shape;372;p39"/>
          <p:cNvSpPr txBox="1"/>
          <p:nvPr>
            <p:ph idx="1" type="body"/>
          </p:nvPr>
        </p:nvSpPr>
        <p:spPr>
          <a:xfrm>
            <a:off x="1595400" y="1621575"/>
            <a:ext cx="5902800" cy="2911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AutoNum type="arabicParenR"/>
            </a:pPr>
            <a:r>
              <a:rPr lang="en-GB" sz="1700"/>
              <a:t>Convert </a:t>
            </a:r>
            <a:r>
              <a:rPr lang="en-GB" sz="1700"/>
              <a:t>survived</a:t>
            </a:r>
            <a:r>
              <a:rPr lang="en-GB" sz="1700"/>
              <a:t> to a dimension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AutoNum type="arabicParenR"/>
            </a:pPr>
            <a:r>
              <a:rPr lang="en-GB" sz="1700"/>
              <a:t>Drag survived into color section in the table marks under All section</a:t>
            </a:r>
            <a:endParaRPr sz="17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700">
              <a:highlight>
                <a:srgbClr val="00FF00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7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4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p40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79" name="Google Shape;37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80964"/>
            <a:ext cx="9143998" cy="47815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4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To see how many people survived the Titanic</a:t>
            </a:r>
            <a:endParaRPr/>
          </a:p>
        </p:txBody>
      </p:sp>
      <p:sp>
        <p:nvSpPr>
          <p:cNvPr id="385" name="Google Shape;385;p41"/>
          <p:cNvSpPr txBox="1"/>
          <p:nvPr>
            <p:ph idx="1" type="body"/>
          </p:nvPr>
        </p:nvSpPr>
        <p:spPr>
          <a:xfrm>
            <a:off x="1595400" y="1621575"/>
            <a:ext cx="5902800" cy="2911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AutoNum type="arabicParenR"/>
            </a:pPr>
            <a:r>
              <a:rPr lang="en-GB" sz="1700"/>
              <a:t>Convert survived to a dimension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AutoNum type="arabicParenR"/>
            </a:pPr>
            <a:r>
              <a:rPr lang="en-GB" sz="1700"/>
              <a:t>Drag survived into color section in the table marks under All section</a:t>
            </a:r>
            <a:endParaRPr sz="17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700"/>
              <a:t>Observation: At the right bottom of the page, it signals that there are a few null values, survived column in the dataset may have null values. You can remove them to get an accurate graph </a:t>
            </a:r>
            <a:endParaRPr sz="17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700">
              <a:highlight>
                <a:srgbClr val="00FF00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7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4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To see how many people survived the Titanic</a:t>
            </a:r>
            <a:endParaRPr/>
          </a:p>
        </p:txBody>
      </p:sp>
      <p:sp>
        <p:nvSpPr>
          <p:cNvPr id="391" name="Google Shape;391;p42"/>
          <p:cNvSpPr txBox="1"/>
          <p:nvPr>
            <p:ph idx="1" type="body"/>
          </p:nvPr>
        </p:nvSpPr>
        <p:spPr>
          <a:xfrm>
            <a:off x="1595400" y="1621575"/>
            <a:ext cx="5902800" cy="2911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AutoNum type="arabicParenR"/>
            </a:pPr>
            <a:r>
              <a:rPr lang="en-GB" sz="1700"/>
              <a:t>Convert survived to a dimension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AutoNum type="arabicParenR"/>
            </a:pPr>
            <a:r>
              <a:rPr lang="en-GB" sz="1700"/>
              <a:t>Drag survived into color section in the table marks under All section</a:t>
            </a:r>
            <a:endParaRPr sz="17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700"/>
              <a:t>Observation: At the right bottom of the page, it signals that there are a few null values, survived column in the dataset may have null values. You can remove them to get an accurate graph </a:t>
            </a:r>
            <a:endParaRPr sz="17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700">
              <a:highlight>
                <a:srgbClr val="00FF00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7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4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To observe the data of how many people survived</a:t>
            </a:r>
            <a:endParaRPr/>
          </a:p>
        </p:txBody>
      </p:sp>
      <p:sp>
        <p:nvSpPr>
          <p:cNvPr id="397" name="Google Shape;397;p43"/>
          <p:cNvSpPr txBox="1"/>
          <p:nvPr>
            <p:ph idx="1" type="body"/>
          </p:nvPr>
        </p:nvSpPr>
        <p:spPr>
          <a:xfrm>
            <a:off x="1595400" y="1621575"/>
            <a:ext cx="5902800" cy="2911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AutoNum type="arabicParenR"/>
            </a:pPr>
            <a:r>
              <a:rPr lang="en-GB" sz="1700"/>
              <a:t>Drag survived to columns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AutoNum type="arabicParenR"/>
            </a:pPr>
            <a:r>
              <a:rPr lang="en-GB" sz="1700"/>
              <a:t>Drag number of CNT(train.csv) to rows</a:t>
            </a:r>
            <a:endParaRPr sz="17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700">
              <a:highlight>
                <a:srgbClr val="00FF00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7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4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p4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404" name="Google Shape;40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94531"/>
            <a:ext cx="9143998" cy="4754437"/>
          </a:xfrm>
          <a:prstGeom prst="rect">
            <a:avLst/>
          </a:prstGeom>
          <a:noFill/>
          <a:ln>
            <a:noFill/>
          </a:ln>
        </p:spPr>
      </p:pic>
      <p:sp>
        <p:nvSpPr>
          <p:cNvPr id="405" name="Google Shape;405;p44"/>
          <p:cNvSpPr txBox="1"/>
          <p:nvPr/>
        </p:nvSpPr>
        <p:spPr>
          <a:xfrm>
            <a:off x="4522425" y="1972975"/>
            <a:ext cx="54288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000">
                <a:latin typeface="Lato"/>
                <a:ea typeface="Lato"/>
                <a:cs typeface="Lato"/>
                <a:sym typeface="Lato"/>
              </a:rPr>
              <a:t>BORING!!!</a:t>
            </a:r>
            <a:endParaRPr b="1" sz="40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4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To observe the data of how many people survived</a:t>
            </a:r>
            <a:endParaRPr/>
          </a:p>
        </p:txBody>
      </p:sp>
      <p:sp>
        <p:nvSpPr>
          <p:cNvPr id="411" name="Google Shape;411;p45"/>
          <p:cNvSpPr txBox="1"/>
          <p:nvPr>
            <p:ph idx="1" type="body"/>
          </p:nvPr>
        </p:nvSpPr>
        <p:spPr>
          <a:xfrm>
            <a:off x="1595400" y="1621575"/>
            <a:ext cx="5902800" cy="2911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AutoNum type="arabicParenR"/>
            </a:pPr>
            <a:r>
              <a:rPr lang="en-GB" sz="1700"/>
              <a:t>Drag survived to columns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AutoNum type="arabicParenR"/>
            </a:pPr>
            <a:r>
              <a:rPr lang="en-GB" sz="1700"/>
              <a:t>Drag number of records to column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AutoNum type="arabicParenR"/>
            </a:pPr>
            <a:r>
              <a:rPr lang="en-GB" sz="1700"/>
              <a:t>Click on show me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AutoNum type="arabicParenR"/>
            </a:pPr>
            <a:r>
              <a:rPr lang="en-GB" sz="1700"/>
              <a:t>Select pie chart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AutoNum type="arabicParenR"/>
            </a:pPr>
            <a:r>
              <a:rPr lang="en-GB" sz="1700"/>
              <a:t>CTRL + drag survived and CNT(train.csv) to label under marks</a:t>
            </a:r>
            <a:endParaRPr sz="17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700">
              <a:highlight>
                <a:srgbClr val="00FF00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7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 Science Workflow</a:t>
            </a:r>
            <a:endParaRPr/>
          </a:p>
        </p:txBody>
      </p:sp>
      <p:pic>
        <p:nvPicPr>
          <p:cNvPr id="243" name="Google Shape;24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0538" y="1307850"/>
            <a:ext cx="6612825" cy="327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4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p46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418" name="Google Shape;418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79649"/>
            <a:ext cx="9144002" cy="4784203"/>
          </a:xfrm>
          <a:prstGeom prst="rect">
            <a:avLst/>
          </a:prstGeom>
          <a:noFill/>
          <a:ln>
            <a:noFill/>
          </a:ln>
        </p:spPr>
      </p:pic>
      <p:sp>
        <p:nvSpPr>
          <p:cNvPr id="419" name="Google Shape;419;p46"/>
          <p:cNvSpPr txBox="1"/>
          <p:nvPr/>
        </p:nvSpPr>
        <p:spPr>
          <a:xfrm>
            <a:off x="3912825" y="1972975"/>
            <a:ext cx="54288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000">
                <a:latin typeface="Lato"/>
                <a:ea typeface="Lato"/>
                <a:cs typeface="Lato"/>
                <a:sym typeface="Lato"/>
              </a:rPr>
              <a:t>BETTER</a:t>
            </a:r>
            <a:r>
              <a:rPr b="1" lang="en-GB" sz="4000">
                <a:latin typeface="Lato"/>
                <a:ea typeface="Lato"/>
                <a:cs typeface="Lato"/>
                <a:sym typeface="Lato"/>
              </a:rPr>
              <a:t>🙌</a:t>
            </a:r>
            <a:endParaRPr b="1" sz="40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4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Lets try visualizing the number of people who boarded the titanic with groups of ages with a different type of graph</a:t>
            </a:r>
            <a:endParaRPr/>
          </a:p>
        </p:txBody>
      </p:sp>
      <p:sp>
        <p:nvSpPr>
          <p:cNvPr id="425" name="Google Shape;425;p47"/>
          <p:cNvSpPr txBox="1"/>
          <p:nvPr>
            <p:ph idx="1" type="body"/>
          </p:nvPr>
        </p:nvSpPr>
        <p:spPr>
          <a:xfrm>
            <a:off x="1595400" y="1621575"/>
            <a:ext cx="5902800" cy="2911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336550" lvl="0" marL="457200" rtl="0" algn="l">
              <a:spcBef>
                <a:spcPts val="1600"/>
              </a:spcBef>
              <a:spcAft>
                <a:spcPts val="0"/>
              </a:spcAft>
              <a:buSzPts val="1700"/>
              <a:buAutoNum type="arabicParenR"/>
            </a:pPr>
            <a:r>
              <a:rPr lang="en-GB" sz="1700"/>
              <a:t>Click on arrow for age and select create -&gt; bins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AutoNum type="arabicParenR"/>
            </a:pPr>
            <a:r>
              <a:rPr lang="en-GB" sz="1700"/>
              <a:t>Size of bin = 10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AutoNum type="arabicParenR"/>
            </a:pPr>
            <a:r>
              <a:rPr lang="en-GB" sz="1700"/>
              <a:t>Drag age (bin) to columns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AutoNum type="arabicParenR"/>
            </a:pPr>
            <a:r>
              <a:rPr lang="en-GB" sz="1700"/>
              <a:t>Drag train.csv(count)  to rows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AutoNum type="arabicParenR"/>
            </a:pPr>
            <a:r>
              <a:rPr lang="en-GB" sz="1700"/>
              <a:t>Repeat the steps with age(bin) to remove null values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AutoNum type="arabicParenR"/>
            </a:pPr>
            <a:r>
              <a:rPr lang="en-GB" sz="1700"/>
              <a:t>Click on show me and click this option </a:t>
            </a:r>
            <a:endParaRPr sz="17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700">
              <a:highlight>
                <a:srgbClr val="00FF00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700"/>
          </a:p>
        </p:txBody>
      </p:sp>
      <p:pic>
        <p:nvPicPr>
          <p:cNvPr id="426" name="Google Shape;426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11600" y="3738000"/>
            <a:ext cx="666750" cy="49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4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Google Shape;432;p48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433" name="Google Shape;433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01594"/>
            <a:ext cx="9144001" cy="47403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4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To create a calculated field for identifying child and adult</a:t>
            </a:r>
            <a:endParaRPr/>
          </a:p>
        </p:txBody>
      </p:sp>
      <p:sp>
        <p:nvSpPr>
          <p:cNvPr id="439" name="Google Shape;439;p49"/>
          <p:cNvSpPr txBox="1"/>
          <p:nvPr>
            <p:ph idx="1" type="body"/>
          </p:nvPr>
        </p:nvSpPr>
        <p:spPr>
          <a:xfrm>
            <a:off x="1595400" y="1621575"/>
            <a:ext cx="5902800" cy="2911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AutoNum type="arabicParenR"/>
            </a:pPr>
            <a:r>
              <a:rPr lang="en-GB" sz="1700"/>
              <a:t>Click on the arrow for ages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AutoNum type="arabicParenR"/>
            </a:pPr>
            <a:r>
              <a:rPr lang="en-GB" sz="1700"/>
              <a:t>Choose create -&gt; calculated field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AutoNum type="arabicParenR"/>
            </a:pPr>
            <a:r>
              <a:rPr lang="en-GB" sz="1700"/>
              <a:t>Name the field child-adult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AutoNum type="arabicParenR"/>
            </a:pPr>
            <a:r>
              <a:rPr lang="en-GB" sz="1700"/>
              <a:t>In the calculation, write </a:t>
            </a:r>
            <a:endParaRPr sz="17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700"/>
              <a:t>If [Age] &lt;18 THEN ‘Child’ ELSE ‘Adult’</a:t>
            </a:r>
            <a:endParaRPr sz="17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700"/>
              <a:t>END</a:t>
            </a:r>
            <a:endParaRPr sz="17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700">
              <a:highlight>
                <a:srgbClr val="00FF00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7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5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To create a calculated field by doing calculations</a:t>
            </a:r>
            <a:endParaRPr/>
          </a:p>
        </p:txBody>
      </p:sp>
      <p:pic>
        <p:nvPicPr>
          <p:cNvPr id="445" name="Google Shape;445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8763" y="1452563"/>
            <a:ext cx="6086475" cy="315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51"/>
          <p:cNvSpPr txBox="1"/>
          <p:nvPr>
            <p:ph type="title"/>
          </p:nvPr>
        </p:nvSpPr>
        <p:spPr>
          <a:xfrm>
            <a:off x="1297500" y="18415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Exercise: To create a graph to identify the the number of passengers who were child or adult and whether they survived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52"/>
          <p:cNvSpPr txBox="1"/>
          <p:nvPr>
            <p:ph type="title"/>
          </p:nvPr>
        </p:nvSpPr>
        <p:spPr>
          <a:xfrm>
            <a:off x="1297500" y="1651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Answer:</a:t>
            </a:r>
            <a:endParaRPr/>
          </a:p>
        </p:txBody>
      </p:sp>
      <p:sp>
        <p:nvSpPr>
          <p:cNvPr id="456" name="Google Shape;456;p52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457" name="Google Shape;457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000" y="672400"/>
            <a:ext cx="8611200" cy="450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5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To create a dashboard</a:t>
            </a:r>
            <a:endParaRPr/>
          </a:p>
        </p:txBody>
      </p:sp>
      <p:sp>
        <p:nvSpPr>
          <p:cNvPr id="463" name="Google Shape;463;p53"/>
          <p:cNvSpPr txBox="1"/>
          <p:nvPr>
            <p:ph idx="1" type="body"/>
          </p:nvPr>
        </p:nvSpPr>
        <p:spPr>
          <a:xfrm>
            <a:off x="1595400" y="1621575"/>
            <a:ext cx="5902800" cy="2911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AutoNum type="arabicParenR"/>
            </a:pPr>
            <a:r>
              <a:rPr lang="en-GB" sz="1700"/>
              <a:t>You should have multiple sheets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AutoNum type="arabicParenR"/>
            </a:pPr>
            <a:r>
              <a:rPr lang="en-GB" sz="1700"/>
              <a:t>Click on new dashboard at the bottom of the screen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AutoNum type="arabicParenR"/>
            </a:pPr>
            <a:r>
              <a:rPr lang="en-GB" sz="1700"/>
              <a:t>In your new dashboard, select the sheets you want to include in your dashboard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AutoNum type="arabicParenR"/>
            </a:pPr>
            <a:r>
              <a:rPr lang="en-GB" sz="1700"/>
              <a:t>Move your sheets around to get a suitable arrangement for your data visualization</a:t>
            </a:r>
            <a:endParaRPr sz="17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700">
              <a:highlight>
                <a:srgbClr val="00FF00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70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5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p5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470" name="Google Shape;470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16719"/>
            <a:ext cx="9144000" cy="43100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5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Practice </a:t>
            </a:r>
            <a:r>
              <a:rPr lang="en-GB"/>
              <a:t>questions</a:t>
            </a:r>
            <a:endParaRPr/>
          </a:p>
        </p:txBody>
      </p:sp>
      <p:sp>
        <p:nvSpPr>
          <p:cNvPr id="476" name="Google Shape;476;p5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AutoNum type="arabicParenR"/>
            </a:pPr>
            <a:r>
              <a:rPr lang="en-GB" sz="1500"/>
              <a:t>Does the class of the passenger affect the survival rate of the passenger? Create a suitable graph to explain your reasoning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AutoNum type="arabicParenR"/>
            </a:pPr>
            <a:r>
              <a:rPr lang="en-GB" sz="1500"/>
              <a:t>Calculate and graph the total amount of money earned by tickets sold to people who are younger than 50 and people who are older than 50 which costs $500 and $400 respectively. Make a graph to compare the amount of money earned through the different age groups.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AutoNum type="arabicParenR"/>
            </a:pPr>
            <a:r>
              <a:rPr lang="en-GB" sz="1500"/>
              <a:t>Explore other types of graphs!</a:t>
            </a:r>
            <a:endParaRPr sz="15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 Visualization</a:t>
            </a:r>
            <a:endParaRPr/>
          </a:p>
        </p:txBody>
      </p:sp>
      <p:pic>
        <p:nvPicPr>
          <p:cNvPr id="249" name="Google Shape;24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2400" y="2815800"/>
            <a:ext cx="3390000" cy="2034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20"/>
          <p:cNvSpPr txBox="1"/>
          <p:nvPr>
            <p:ph idx="1" type="body"/>
          </p:nvPr>
        </p:nvSpPr>
        <p:spPr>
          <a:xfrm>
            <a:off x="1297500" y="1240575"/>
            <a:ext cx="7038900" cy="2911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/>
              <a:t>Visualization allows us visual access to huge amounts of data in easily digestible visuals.</a:t>
            </a:r>
            <a:endParaRPr sz="17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700"/>
              <a:t>Well defined data graphics are usually the simplest and at the same time, the most powerful</a:t>
            </a:r>
            <a:endParaRPr sz="17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70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5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" name="Google Shape;482;p56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483" name="Google Shape;483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57209"/>
            <a:ext cx="9144000" cy="42035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57"/>
          <p:cNvSpPr txBox="1"/>
          <p:nvPr>
            <p:ph type="title"/>
          </p:nvPr>
        </p:nvSpPr>
        <p:spPr>
          <a:xfrm>
            <a:off x="1313275" y="72677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Join us at the IES Student Chapter @ SUTD</a:t>
            </a:r>
            <a:endParaRPr/>
          </a:p>
        </p:txBody>
      </p:sp>
      <p:pic>
        <p:nvPicPr>
          <p:cNvPr id="489" name="Google Shape;489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4050" y="1640875"/>
            <a:ext cx="1905000" cy="1905000"/>
          </a:xfrm>
          <a:prstGeom prst="rect">
            <a:avLst/>
          </a:prstGeom>
          <a:noFill/>
          <a:ln>
            <a:noFill/>
          </a:ln>
        </p:spPr>
      </p:pic>
      <p:sp>
        <p:nvSpPr>
          <p:cNvPr id="490" name="Google Shape;490;p57"/>
          <p:cNvSpPr txBox="1"/>
          <p:nvPr/>
        </p:nvSpPr>
        <p:spPr>
          <a:xfrm>
            <a:off x="1065750" y="3844450"/>
            <a:ext cx="1461600" cy="81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Telegram </a:t>
            </a:r>
            <a:endParaRPr sz="19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Channel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91" name="Google Shape;491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42500" y="1619250"/>
            <a:ext cx="1905000" cy="1905000"/>
          </a:xfrm>
          <a:prstGeom prst="rect">
            <a:avLst/>
          </a:prstGeom>
          <a:noFill/>
          <a:ln>
            <a:noFill/>
          </a:ln>
        </p:spPr>
      </p:pic>
      <p:sp>
        <p:nvSpPr>
          <p:cNvPr id="492" name="Google Shape;492;p57"/>
          <p:cNvSpPr txBox="1"/>
          <p:nvPr/>
        </p:nvSpPr>
        <p:spPr>
          <a:xfrm>
            <a:off x="6485200" y="3844450"/>
            <a:ext cx="2019600" cy="81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Official IES </a:t>
            </a:r>
            <a:endParaRPr sz="19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Membership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93" name="Google Shape;493;p57"/>
          <p:cNvSpPr txBox="1"/>
          <p:nvPr/>
        </p:nvSpPr>
        <p:spPr>
          <a:xfrm>
            <a:off x="3971125" y="3844450"/>
            <a:ext cx="1723200" cy="81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IES SUTD </a:t>
            </a:r>
            <a:endParaRPr sz="19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Membership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94" name="Google Shape;494;p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80225" y="1640875"/>
            <a:ext cx="1905000" cy="190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Power of Visualization</a:t>
            </a:r>
            <a:endParaRPr/>
          </a:p>
        </p:txBody>
      </p:sp>
      <p:pic>
        <p:nvPicPr>
          <p:cNvPr id="256" name="Google Shape;25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4000" y="1460250"/>
            <a:ext cx="7617599" cy="314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is Tableau ?</a:t>
            </a:r>
            <a:endParaRPr/>
          </a:p>
        </p:txBody>
      </p:sp>
      <p:sp>
        <p:nvSpPr>
          <p:cNvPr id="262" name="Google Shape;262;p22"/>
          <p:cNvSpPr txBox="1"/>
          <p:nvPr>
            <p:ph idx="1" type="body"/>
          </p:nvPr>
        </p:nvSpPr>
        <p:spPr>
          <a:xfrm>
            <a:off x="1297500" y="1545375"/>
            <a:ext cx="7038900" cy="2911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/>
              <a:t>A business intelligence and data visualization tool allowing users to make sense of their data through interactive charts, graphs, and diagrams.</a:t>
            </a:r>
            <a:endParaRPr sz="17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700">
              <a:highlight>
                <a:srgbClr val="00FF00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700"/>
          </a:p>
        </p:txBody>
      </p:sp>
      <p:pic>
        <p:nvPicPr>
          <p:cNvPr id="263" name="Google Shape;26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3613" y="2843213"/>
            <a:ext cx="4676775" cy="98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Why learn Data Visualization/Tableau</a:t>
            </a:r>
            <a:endParaRPr/>
          </a:p>
        </p:txBody>
      </p:sp>
      <p:sp>
        <p:nvSpPr>
          <p:cNvPr id="269" name="Google Shape;269;p23"/>
          <p:cNvSpPr txBox="1"/>
          <p:nvPr>
            <p:ph idx="1" type="body"/>
          </p:nvPr>
        </p:nvSpPr>
        <p:spPr>
          <a:xfrm>
            <a:off x="1297500" y="1392975"/>
            <a:ext cx="7038900" cy="2911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GB" sz="1700"/>
              <a:t>Easier to get the insights from the data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GB" sz="1700"/>
              <a:t>Better customer relationship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GB" sz="1700"/>
              <a:t>Powerful, easy to use and attractive</a:t>
            </a:r>
            <a:endParaRPr sz="17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700">
              <a:highlight>
                <a:srgbClr val="00FF00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700"/>
          </a:p>
        </p:txBody>
      </p:sp>
      <p:pic>
        <p:nvPicPr>
          <p:cNvPr id="270" name="Google Shape;27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9650" y="2627775"/>
            <a:ext cx="3811475" cy="2134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Tableau Desktop - Drag &amp; Drop</a:t>
            </a:r>
            <a:endParaRPr/>
          </a:p>
        </p:txBody>
      </p:sp>
      <p:pic>
        <p:nvPicPr>
          <p:cNvPr id="276" name="Google Shape;27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8400" y="1546650"/>
            <a:ext cx="5708400" cy="321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Dimensions and Measures</a:t>
            </a:r>
            <a:endParaRPr/>
          </a:p>
        </p:txBody>
      </p:sp>
      <p:sp>
        <p:nvSpPr>
          <p:cNvPr id="282" name="Google Shape;282;p25"/>
          <p:cNvSpPr txBox="1"/>
          <p:nvPr>
            <p:ph idx="1" type="body"/>
          </p:nvPr>
        </p:nvSpPr>
        <p:spPr>
          <a:xfrm>
            <a:off x="2357400" y="1621575"/>
            <a:ext cx="5902800" cy="2911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/>
              <a:t>A dimension  is a field that is an independent variable.</a:t>
            </a:r>
            <a:endParaRPr sz="17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700"/>
              <a:t>A measure is a field that is a dependent variable and its value is a function of one or more dimensions.</a:t>
            </a:r>
            <a:endParaRPr sz="17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700">
              <a:highlight>
                <a:srgbClr val="00FF00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700"/>
          </a:p>
        </p:txBody>
      </p:sp>
      <p:pic>
        <p:nvPicPr>
          <p:cNvPr id="283" name="Google Shape;28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0483" y="1545375"/>
            <a:ext cx="1513592" cy="3350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